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66" r:id="rId3"/>
    <p:sldId id="264" r:id="rId4"/>
    <p:sldId id="265" r:id="rId5"/>
    <p:sldId id="268" r:id="rId6"/>
    <p:sldId id="269" r:id="rId7"/>
    <p:sldId id="262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Raleway" pitchFamily="2" charset="77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1F"/>
    <a:srgbClr val="051B1E"/>
    <a:srgbClr val="90AF72"/>
    <a:srgbClr val="243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64"/>
  </p:normalViewPr>
  <p:slideViewPr>
    <p:cSldViewPr snapToGrid="0">
      <p:cViewPr>
        <p:scale>
          <a:sx n="159" d="100"/>
          <a:sy n="159" d="100"/>
        </p:scale>
        <p:origin x="144" y="-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7616c105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7616c105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7616c105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7616c105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505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7616c105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7616c105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874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7616c105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7616c105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063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7616c105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7616c105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291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7616c105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7616c105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64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7616c105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7616c105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blipFill dpi="0" rotWithShape="1">
          <a:blip r:embed="rId13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6464575" y="4050575"/>
            <a:ext cx="26793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5083725" y="1426325"/>
            <a:ext cx="4729800" cy="69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9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 err="1">
                <a:solidFill>
                  <a:schemeClr val="lt1"/>
                </a:solidFill>
                <a:effectLst>
                  <a:outerShdw blurRad="50800" dist="50800" dir="5400000" sx="104000" sy="104000" algn="ctr" rotWithShape="0">
                    <a:srgbClr val="000000">
                      <a:alpha val="43137"/>
                    </a:srgbClr>
                  </a:outerShdw>
                  <a:reflection stA="45000" endPos="0" dist="50800" dir="5400000" sy="-100000" algn="bl" rotWithShape="0"/>
                </a:effectLst>
                <a:latin typeface="Lato"/>
                <a:ea typeface="Lato"/>
                <a:cs typeface="Lato"/>
                <a:sym typeface="Lato"/>
              </a:rPr>
              <a:t>WealthWave</a:t>
            </a:r>
            <a:endParaRPr sz="3400" b="1" dirty="0">
              <a:solidFill>
                <a:schemeClr val="lt1"/>
              </a:solidFill>
              <a:effectLst>
                <a:outerShdw blurRad="50800" dist="50800" dir="5400000" sx="104000" sy="104000" algn="ctr" rotWithShape="0">
                  <a:srgbClr val="000000">
                    <a:alpha val="43137"/>
                  </a:srgbClr>
                </a:outerShdw>
                <a:reflection stA="45000" endPos="0" dist="50800" dir="5400000" sy="-100000" algn="bl" rotWithShape="0"/>
              </a:effectLst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5841583" y="4117700"/>
            <a:ext cx="3214083" cy="9738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-Siri Chandana </a:t>
            </a:r>
            <a:r>
              <a:rPr lang="en" sz="13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Errabelli</a:t>
            </a:r>
            <a:r>
              <a:rPr lang="en" sz="13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(se2596)</a:t>
            </a:r>
            <a:endParaRPr sz="13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-Vamshi naik </a:t>
            </a:r>
            <a:r>
              <a:rPr lang="en" sz="13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Vislavath</a:t>
            </a:r>
            <a:r>
              <a:rPr lang="en" sz="13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(vv2289)</a:t>
            </a:r>
            <a:endParaRPr sz="13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-Sai Aravind </a:t>
            </a:r>
            <a:r>
              <a:rPr lang="en" sz="13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Yanamadala</a:t>
            </a:r>
            <a:r>
              <a:rPr lang="en" sz="13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(sy3902)</a:t>
            </a:r>
            <a:endParaRPr sz="13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-Tanmay Rathi (tr2452 )</a:t>
            </a:r>
            <a:endParaRPr sz="13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75" y="3959487"/>
            <a:ext cx="1026000" cy="1026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" name="Google Shape;90;p13"/>
          <p:cNvSpPr txBox="1"/>
          <p:nvPr/>
        </p:nvSpPr>
        <p:spPr>
          <a:xfrm>
            <a:off x="6054550" y="1886750"/>
            <a:ext cx="2959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00501F"/>
                </a:solidFill>
                <a:latin typeface="Lato"/>
                <a:ea typeface="Lato"/>
                <a:cs typeface="Lato"/>
                <a:sym typeface="Lato"/>
              </a:rPr>
              <a:t>https://</a:t>
            </a:r>
            <a:r>
              <a:rPr lang="en" sz="1300" b="1" dirty="0" err="1">
                <a:solidFill>
                  <a:srgbClr val="00501F"/>
                </a:solidFill>
                <a:latin typeface="Lato"/>
                <a:ea typeface="Lato"/>
                <a:cs typeface="Lato"/>
                <a:sym typeface="Lato"/>
              </a:rPr>
              <a:t>wealthwavenyu.net</a:t>
            </a:r>
            <a:r>
              <a:rPr lang="en" sz="1300" b="1" dirty="0">
                <a:solidFill>
                  <a:srgbClr val="00501F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endParaRPr sz="1300" b="1" dirty="0">
              <a:solidFill>
                <a:srgbClr val="0050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1FB5D-8516-CBE9-F09A-14FD788F2AA8}"/>
              </a:ext>
            </a:extLst>
          </p:cNvPr>
          <p:cNvSpPr txBox="1"/>
          <p:nvPr/>
        </p:nvSpPr>
        <p:spPr>
          <a:xfrm>
            <a:off x="6737172" y="1359200"/>
            <a:ext cx="16840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chemeClr val="bg1"/>
                </a:solidFill>
                <a:effectLst>
                  <a:outerShdw blurRad="50800" dist="50800" dir="5400000" sx="136000" sy="136000" algn="ctr" rotWithShape="0">
                    <a:srgbClr val="00501F">
                      <a:alpha val="43000"/>
                    </a:srgbClr>
                  </a:outerShdw>
                </a:effectLst>
                <a:latin typeface="Söhne"/>
              </a:rPr>
              <a:t>Cloud Computing Project</a:t>
            </a:r>
            <a:endParaRPr lang="en-US" sz="1000" dirty="0">
              <a:solidFill>
                <a:schemeClr val="bg1"/>
              </a:solidFill>
              <a:effectLst>
                <a:outerShdw blurRad="50800" dist="50800" dir="5400000" sx="136000" sy="136000" algn="ctr" rotWithShape="0">
                  <a:srgbClr val="00501F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73572" y="1706272"/>
            <a:ext cx="8986345" cy="2480718"/>
          </a:xfrm>
          <a:prstGeom prst="rect">
            <a:avLst/>
          </a:prstGeom>
          <a:solidFill>
            <a:schemeClr val="bg1">
              <a:alpha val="78251"/>
            </a:schemeClr>
          </a:solidFill>
          <a:ln>
            <a:noFill/>
          </a:ln>
          <a:effectLst>
            <a:outerShdw dist="50800" dir="5400000" sx="1000" sy="1000" algn="ctr" rotWithShape="0">
              <a:srgbClr val="000000">
                <a:alpha val="43137"/>
              </a:srgbClr>
            </a:outerShdw>
            <a:softEdge rad="54932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b="0" i="0" dirty="0">
                <a:solidFill>
                  <a:schemeClr val="bg2"/>
                </a:solidFill>
                <a:effectLst/>
                <a:latin typeface="Söhne"/>
              </a:rPr>
              <a:t> </a:t>
            </a:r>
            <a:r>
              <a:rPr lang="en-US" sz="1800" b="1" i="0" dirty="0">
                <a:solidFill>
                  <a:schemeClr val="bg2"/>
                </a:solidFill>
                <a:effectLst/>
                <a:latin typeface="Söhne"/>
              </a:rPr>
              <a:t>- </a:t>
            </a:r>
            <a:r>
              <a:rPr lang="en-US" sz="1800" b="1" i="0" u="sng" dirty="0">
                <a:solidFill>
                  <a:schemeClr val="bg2"/>
                </a:solidFill>
                <a:effectLst/>
                <a:latin typeface="Söhne"/>
              </a:rPr>
              <a:t>Inadequate Expense Tracking</a:t>
            </a:r>
            <a:r>
              <a:rPr lang="en-US" sz="1800" b="0" i="0" dirty="0">
                <a:solidFill>
                  <a:schemeClr val="bg2"/>
                </a:solidFill>
                <a:effectLst/>
                <a:latin typeface="Söhne"/>
              </a:rPr>
              <a:t>: Traditional tools are often manual and prone to errors</a:t>
            </a:r>
          </a:p>
          <a:p>
            <a:pPr algn="l"/>
            <a:r>
              <a:rPr lang="en-US" sz="1800" dirty="0">
                <a:solidFill>
                  <a:schemeClr val="bg2"/>
                </a:solidFill>
                <a:latin typeface="Söhne"/>
              </a:rPr>
              <a:t>and</a:t>
            </a:r>
            <a:r>
              <a:rPr lang="en-US" sz="1800" b="0" i="0" dirty="0">
                <a:solidFill>
                  <a:schemeClr val="bg2"/>
                </a:solidFill>
                <a:effectLst/>
                <a:latin typeface="Söhne"/>
              </a:rPr>
              <a:t> lack sophisticated categorization which leads to minimal spending insights.</a:t>
            </a:r>
          </a:p>
          <a:p>
            <a:pPr algn="l"/>
            <a:endParaRPr lang="en-US" sz="1800" b="1" i="0" dirty="0">
              <a:solidFill>
                <a:schemeClr val="bg2"/>
              </a:solidFill>
              <a:effectLst/>
              <a:latin typeface="Söhne"/>
            </a:endParaRPr>
          </a:p>
          <a:p>
            <a:pPr algn="l"/>
            <a:r>
              <a:rPr lang="en-US" sz="1800" b="1" i="0" dirty="0">
                <a:solidFill>
                  <a:schemeClr val="bg2"/>
                </a:solidFill>
                <a:effectLst/>
                <a:latin typeface="Söhne"/>
              </a:rPr>
              <a:t>- </a:t>
            </a:r>
            <a:r>
              <a:rPr lang="en-US" sz="1800" b="1" i="0" u="sng" dirty="0">
                <a:solidFill>
                  <a:schemeClr val="bg2"/>
                </a:solidFill>
                <a:effectLst/>
                <a:latin typeface="Söhne"/>
              </a:rPr>
              <a:t>Financial Planning Obstacles</a:t>
            </a:r>
            <a:r>
              <a:rPr lang="en-US" sz="1800" b="0" i="0" dirty="0">
                <a:solidFill>
                  <a:schemeClr val="bg2"/>
                </a:solidFill>
                <a:effectLst/>
                <a:latin typeface="Söhne"/>
              </a:rPr>
              <a:t>: Ineffective categorization hinders sound financial planning and budgeting. Existing solutions fail to offer automated, intelligent categorization.</a:t>
            </a:r>
          </a:p>
          <a:p>
            <a:pPr algn="l">
              <a:buFont typeface="+mj-lt"/>
              <a:buAutoNum type="arabicPeriod"/>
            </a:pPr>
            <a:endParaRPr lang="en-US" sz="1800" b="0" i="0" dirty="0">
              <a:solidFill>
                <a:schemeClr val="bg2"/>
              </a:solidFill>
              <a:effectLst/>
              <a:latin typeface="Söhne"/>
            </a:endParaRPr>
          </a:p>
          <a:p>
            <a:pPr algn="l"/>
            <a:r>
              <a:rPr lang="en-US" sz="1800" b="1" i="0" dirty="0" err="1">
                <a:solidFill>
                  <a:schemeClr val="bg2"/>
                </a:solidFill>
                <a:effectLst/>
                <a:latin typeface="Söhne"/>
              </a:rPr>
              <a:t>WealthWave</a:t>
            </a:r>
            <a:r>
              <a:rPr lang="en-US" sz="1800" b="1" i="0" dirty="0">
                <a:solidFill>
                  <a:schemeClr val="bg2"/>
                </a:solidFill>
                <a:effectLst/>
                <a:latin typeface="Söhne"/>
              </a:rPr>
              <a:t> provides an advanced, automated solution for tracking and intelligent categorization of expenses.</a:t>
            </a:r>
          </a:p>
        </p:txBody>
      </p:sp>
      <p:sp>
        <p:nvSpPr>
          <p:cNvPr id="108" name="Google Shape;108;p16"/>
          <p:cNvSpPr txBox="1"/>
          <p:nvPr/>
        </p:nvSpPr>
        <p:spPr>
          <a:xfrm>
            <a:off x="2750250" y="86900"/>
            <a:ext cx="2959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</a:p>
        </p:txBody>
      </p:sp>
      <p:sp>
        <p:nvSpPr>
          <p:cNvPr id="2" name="Google Shape;107;p16">
            <a:extLst>
              <a:ext uri="{FF2B5EF4-FFF2-40B4-BE49-F238E27FC236}">
                <a16:creationId xmlns:a16="http://schemas.microsoft.com/office/drawing/2014/main" id="{1BBE47A7-7A49-5D0E-40D4-6340B3C939D3}"/>
              </a:ext>
            </a:extLst>
          </p:cNvPr>
          <p:cNvSpPr txBox="1"/>
          <p:nvPr/>
        </p:nvSpPr>
        <p:spPr>
          <a:xfrm>
            <a:off x="73571" y="449179"/>
            <a:ext cx="8986345" cy="721895"/>
          </a:xfrm>
          <a:prstGeom prst="rect">
            <a:avLst/>
          </a:prstGeom>
          <a:noFill/>
          <a:ln>
            <a:noFill/>
          </a:ln>
          <a:effectLst>
            <a:outerShdw dist="50800" dir="5400000" sx="1000" sy="1000" algn="ctr" rotWithShape="0">
              <a:srgbClr val="000000">
                <a:alpha val="43137"/>
              </a:srgbClr>
            </a:outerShdw>
            <a:softEdge rad="54932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b="1" i="0" dirty="0">
                <a:solidFill>
                  <a:schemeClr val="bg1"/>
                </a:solidFill>
                <a:effectLst/>
                <a:latin typeface="Söhne"/>
              </a:rPr>
              <a:t>Personal finance management faces a critical challenge not just in tracking expenses but in effectively categorizing them for insightful analysis. </a:t>
            </a:r>
          </a:p>
        </p:txBody>
      </p:sp>
    </p:spTree>
    <p:extLst>
      <p:ext uri="{BB962C8B-B14F-4D97-AF65-F5344CB8AC3E}">
        <p14:creationId xmlns:p14="http://schemas.microsoft.com/office/powerpoint/2010/main" val="3799210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2750250" y="86900"/>
            <a:ext cx="2959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Application Architecture</a:t>
            </a:r>
          </a:p>
        </p:txBody>
      </p:sp>
      <p:pic>
        <p:nvPicPr>
          <p:cNvPr id="2" name="Google Shape;102;p15">
            <a:extLst>
              <a:ext uri="{FF2B5EF4-FFF2-40B4-BE49-F238E27FC236}">
                <a16:creationId xmlns:a16="http://schemas.microsoft.com/office/drawing/2014/main" id="{4809D74B-0DE8-EEA4-DF7F-300CA0CD3C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334" y="515006"/>
            <a:ext cx="7336163" cy="4628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9352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73573" y="630621"/>
            <a:ext cx="6716110" cy="4225158"/>
          </a:xfrm>
          <a:prstGeom prst="rect">
            <a:avLst/>
          </a:prstGeom>
          <a:solidFill>
            <a:schemeClr val="bg1">
              <a:alpha val="78251"/>
            </a:schemeClr>
          </a:solidFill>
          <a:ln>
            <a:noFill/>
          </a:ln>
          <a:effectLst>
            <a:outerShdw dist="50800" dir="5400000" sx="1000" sy="1000" algn="ctr" rotWithShape="0">
              <a:srgbClr val="000000">
                <a:alpha val="43137"/>
              </a:srgbClr>
            </a:outerShdw>
            <a:softEdge rad="54932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Frontend Application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 Utilizes Flask, hosted on AWS Elastic Beanstalk with Elastic Load Balancing and Auto Scaling for scalability.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chemeClr val="bg2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Authentication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 Incorporates Amazon Cognito for secure user signup/login and session management.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chemeClr val="bg2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Routing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 Domain management and request routing through Amazon Route 53 to the application server.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chemeClr val="bg2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User Interaction Workflow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Users easily upload bill images via the application interface.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Amazon </a:t>
            </a:r>
            <a:r>
              <a:rPr lang="en-US" b="0" i="0" dirty="0" err="1">
                <a:solidFill>
                  <a:schemeClr val="bg2"/>
                </a:solidFill>
                <a:effectLst/>
                <a:latin typeface="Söhne"/>
              </a:rPr>
              <a:t>Textract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 extracts text from the image stored in S3 Bucket.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Extracted text is given to </a:t>
            </a:r>
            <a:r>
              <a:rPr lang="en-US" b="0" i="0" dirty="0" err="1">
                <a:solidFill>
                  <a:schemeClr val="bg2"/>
                </a:solidFill>
                <a:effectLst/>
                <a:latin typeface="Söhne"/>
              </a:rPr>
              <a:t>ChatGPT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 via API, which returns financial data like date, total amount and category as the response in JSON format.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Users can verify and correct financial data extracted. 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Upon confirmation, data is saved in DynamoDB table.</a:t>
            </a:r>
          </a:p>
        </p:txBody>
      </p:sp>
      <p:sp>
        <p:nvSpPr>
          <p:cNvPr id="108" name="Google Shape;108;p16"/>
          <p:cNvSpPr txBox="1"/>
          <p:nvPr/>
        </p:nvSpPr>
        <p:spPr>
          <a:xfrm>
            <a:off x="2750250" y="86900"/>
            <a:ext cx="2959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Components and Workflow</a:t>
            </a:r>
          </a:p>
        </p:txBody>
      </p:sp>
      <p:pic>
        <p:nvPicPr>
          <p:cNvPr id="2" name="Google Shape;111;p16">
            <a:extLst>
              <a:ext uri="{FF2B5EF4-FFF2-40B4-BE49-F238E27FC236}">
                <a16:creationId xmlns:a16="http://schemas.microsoft.com/office/drawing/2014/main" id="{8AA03CA6-1394-AB4B-C64D-C85B46B0D85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9683" y="689786"/>
            <a:ext cx="2272998" cy="1190775"/>
          </a:xfrm>
          <a:prstGeom prst="rect">
            <a:avLst/>
          </a:prstGeom>
          <a:noFill/>
          <a:ln>
            <a:noFill/>
          </a:ln>
          <a:effectLst>
            <a:glow rad="319676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" name="Google Shape;109;p16">
            <a:extLst>
              <a:ext uri="{FF2B5EF4-FFF2-40B4-BE49-F238E27FC236}">
                <a16:creationId xmlns:a16="http://schemas.microsoft.com/office/drawing/2014/main" id="{9FD3FFE4-631D-518C-B2F5-1BB501CF18B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9681" y="2084066"/>
            <a:ext cx="2273000" cy="1133250"/>
          </a:xfrm>
          <a:prstGeom prst="rect">
            <a:avLst/>
          </a:prstGeom>
          <a:noFill/>
          <a:ln>
            <a:noFill/>
          </a:ln>
          <a:effectLst>
            <a:glow rad="319676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4" name="Google Shape;110;p16">
            <a:extLst>
              <a:ext uri="{FF2B5EF4-FFF2-40B4-BE49-F238E27FC236}">
                <a16:creationId xmlns:a16="http://schemas.microsoft.com/office/drawing/2014/main" id="{58232A1B-1659-2A2C-0774-00D639FD696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9681" y="3373060"/>
            <a:ext cx="2273000" cy="1326975"/>
          </a:xfrm>
          <a:prstGeom prst="rect">
            <a:avLst/>
          </a:prstGeom>
          <a:noFill/>
          <a:ln>
            <a:noFill/>
          </a:ln>
          <a:effectLst>
            <a:glow rad="319676">
              <a:schemeClr val="accent1">
                <a:alpha val="40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831943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73573" y="630621"/>
            <a:ext cx="6716110" cy="4225158"/>
          </a:xfrm>
          <a:prstGeom prst="rect">
            <a:avLst/>
          </a:prstGeom>
          <a:solidFill>
            <a:schemeClr val="bg1">
              <a:alpha val="78251"/>
            </a:schemeClr>
          </a:solidFill>
          <a:ln>
            <a:noFill/>
          </a:ln>
          <a:effectLst>
            <a:outerShdw dist="50800" dir="5400000" sx="1000" sy="1000" algn="ctr" rotWithShape="0">
              <a:srgbClr val="000000">
                <a:alpha val="43137"/>
              </a:srgbClr>
            </a:outerShdw>
            <a:softEdge rad="54932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Data Management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Home page displays user transactions.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Uses DynamoDB to store structured bill data.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User transactions are managed through CRUD operations with Lambda functions.</a:t>
            </a:r>
          </a:p>
          <a:p>
            <a:pPr marL="457200" lvl="1" algn="l"/>
            <a:endParaRPr lang="en-US" b="0" i="0" dirty="0">
              <a:solidFill>
                <a:schemeClr val="bg2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Analytics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“Analytics” page shows reports and pie charts based on user uploads.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Lambda functions analyze bills and transaction data.</a:t>
            </a:r>
          </a:p>
          <a:p>
            <a:pPr marL="457200" lvl="1" algn="l"/>
            <a:endParaRPr lang="en-US" b="0" i="0" dirty="0">
              <a:solidFill>
                <a:schemeClr val="bg2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User Reports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Options for reports like last week, last month, or custom dates.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Automated email reports via Lambda and Amazon SES upon request completion.</a:t>
            </a:r>
          </a:p>
          <a:p>
            <a:pPr algn="l"/>
            <a:endParaRPr lang="en-US" sz="1600" b="0" i="0" dirty="0">
              <a:solidFill>
                <a:schemeClr val="bg2"/>
              </a:solidFill>
              <a:effectLst/>
              <a:latin typeface="Söhne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2750250" y="86900"/>
            <a:ext cx="2959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Components and Workflow</a:t>
            </a:r>
          </a:p>
        </p:txBody>
      </p:sp>
      <p:pic>
        <p:nvPicPr>
          <p:cNvPr id="5" name="Google Shape;118;p17">
            <a:extLst>
              <a:ext uri="{FF2B5EF4-FFF2-40B4-BE49-F238E27FC236}">
                <a16:creationId xmlns:a16="http://schemas.microsoft.com/office/drawing/2014/main" id="{717BBDAB-9B4E-1B56-4DC3-F05710784E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6204" y="727701"/>
            <a:ext cx="2254223" cy="1154353"/>
          </a:xfrm>
          <a:prstGeom prst="rect">
            <a:avLst/>
          </a:prstGeom>
          <a:noFill/>
          <a:ln>
            <a:noFill/>
          </a:ln>
          <a:effectLst>
            <a:glow rad="395406">
              <a:schemeClr val="accent1">
                <a:alpha val="41838"/>
              </a:schemeClr>
            </a:glow>
          </a:effectLst>
        </p:spPr>
      </p:pic>
      <p:pic>
        <p:nvPicPr>
          <p:cNvPr id="6" name="Google Shape;119;p17">
            <a:extLst>
              <a:ext uri="{FF2B5EF4-FFF2-40B4-BE49-F238E27FC236}">
                <a16:creationId xmlns:a16="http://schemas.microsoft.com/office/drawing/2014/main" id="{17EE6980-1C43-BAFE-2ECA-CDCA64F9F99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339" y="2070331"/>
            <a:ext cx="2211951" cy="1189391"/>
          </a:xfrm>
          <a:prstGeom prst="rect">
            <a:avLst/>
          </a:prstGeom>
          <a:noFill/>
          <a:ln>
            <a:noFill/>
          </a:ln>
          <a:effectLst>
            <a:glow rad="395406">
              <a:schemeClr val="accent1">
                <a:alpha val="41838"/>
              </a:schemeClr>
            </a:glow>
          </a:effectLst>
        </p:spPr>
      </p:pic>
      <p:pic>
        <p:nvPicPr>
          <p:cNvPr id="7" name="Google Shape;120;p17">
            <a:extLst>
              <a:ext uri="{FF2B5EF4-FFF2-40B4-BE49-F238E27FC236}">
                <a16:creationId xmlns:a16="http://schemas.microsoft.com/office/drawing/2014/main" id="{91B59B94-2D16-87B3-6596-6E92CE0B805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6204" y="3447998"/>
            <a:ext cx="2211975" cy="1227525"/>
          </a:xfrm>
          <a:prstGeom prst="rect">
            <a:avLst/>
          </a:prstGeom>
          <a:noFill/>
          <a:ln>
            <a:noFill/>
          </a:ln>
          <a:effectLst>
            <a:glow rad="395406">
              <a:schemeClr val="accent1">
                <a:alpha val="41838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60C41B-DB3B-134D-262A-1083CEB383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3817" y="3611008"/>
            <a:ext cx="2704779" cy="1445592"/>
          </a:xfrm>
          <a:prstGeom prst="rect">
            <a:avLst/>
          </a:prstGeom>
          <a:effectLst>
            <a:glow rad="325523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32647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73573" y="630621"/>
            <a:ext cx="6833741" cy="2609884"/>
          </a:xfrm>
          <a:prstGeom prst="rect">
            <a:avLst/>
          </a:prstGeom>
          <a:solidFill>
            <a:schemeClr val="bg1">
              <a:alpha val="78251"/>
            </a:schemeClr>
          </a:solidFill>
          <a:ln>
            <a:noFill/>
          </a:ln>
          <a:effectLst>
            <a:outerShdw dist="50800" dir="5400000" sx="1000" sy="1000" algn="ctr" rotWithShape="0">
              <a:srgbClr val="000000">
                <a:alpha val="43137"/>
              </a:srgbClr>
            </a:outerShdw>
            <a:softEdge rad="54932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Prediction and Insights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Predictive visualizations for the current month's expenses on the "Predictions" page. 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Pie chart predictions by category, utilizing Lambda and ML models for data forecasting.</a:t>
            </a:r>
          </a:p>
          <a:p>
            <a:pPr marL="457200" lvl="1" algn="l"/>
            <a:endParaRPr lang="en-US" b="0" i="0" dirty="0">
              <a:solidFill>
                <a:schemeClr val="bg2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Settings Page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Profile personalization with image upload to Amazon S3. 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User-preference management for report frequency, stored in a dedicated database table.</a:t>
            </a:r>
          </a:p>
        </p:txBody>
      </p:sp>
      <p:sp>
        <p:nvSpPr>
          <p:cNvPr id="108" name="Google Shape;108;p16"/>
          <p:cNvSpPr txBox="1"/>
          <p:nvPr/>
        </p:nvSpPr>
        <p:spPr>
          <a:xfrm>
            <a:off x="2750250" y="86900"/>
            <a:ext cx="2959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Components and Workflow</a:t>
            </a:r>
          </a:p>
        </p:txBody>
      </p:sp>
      <p:pic>
        <p:nvPicPr>
          <p:cNvPr id="2" name="Google Shape;127;p18">
            <a:extLst>
              <a:ext uri="{FF2B5EF4-FFF2-40B4-BE49-F238E27FC236}">
                <a16:creationId xmlns:a16="http://schemas.microsoft.com/office/drawing/2014/main" id="{1A3B716B-8F4D-808C-434D-B5A129877EA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4678" t="15354" r="42413" b="7561"/>
          <a:stretch/>
        </p:blipFill>
        <p:spPr>
          <a:xfrm>
            <a:off x="6745902" y="803620"/>
            <a:ext cx="2149248" cy="2075976"/>
          </a:xfrm>
          <a:prstGeom prst="rect">
            <a:avLst/>
          </a:prstGeom>
          <a:noFill/>
          <a:ln>
            <a:noFill/>
          </a:ln>
          <a:effectLst>
            <a:glow rad="319600">
              <a:schemeClr val="accent1"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CC3890-E3A4-6F0A-307C-05A70825C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89" y="3068169"/>
            <a:ext cx="5805859" cy="1769065"/>
          </a:xfrm>
          <a:prstGeom prst="rect">
            <a:avLst/>
          </a:prstGeom>
          <a:effectLst>
            <a:glow rad="320208">
              <a:schemeClr val="accent1"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C662C3-4FBD-8F6F-CB82-B4F573D12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5889" y="3052595"/>
            <a:ext cx="2709261" cy="1784639"/>
          </a:xfrm>
          <a:prstGeom prst="rect">
            <a:avLst/>
          </a:prstGeom>
          <a:effectLst>
            <a:glow rad="320208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2162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/>
        </p:nvSpPr>
        <p:spPr>
          <a:xfrm>
            <a:off x="2104200" y="83725"/>
            <a:ext cx="47568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WealthWave - Components</a:t>
            </a:r>
            <a:endParaRPr sz="15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366900" y="1298200"/>
            <a:ext cx="8231400" cy="3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API Gateway : 						               	 S3:</a:t>
            </a:r>
            <a:endParaRPr sz="1300" u="sng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u="sng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u="sng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u="sng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u="sng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u="sng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u="sng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u="sng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u="sng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u="sng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Lambda Functions : 						</a:t>
            </a:r>
            <a:r>
              <a:rPr lang="en" sz="1300" u="sng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Dynamodb</a:t>
            </a:r>
            <a:r>
              <a:rPr lang="en" sz="1300" u="sng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300" u="sng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u="sng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u="sng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u="sng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u="sng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u="sng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u="sng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u="sng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650" y="940210"/>
            <a:ext cx="1689400" cy="1803014"/>
          </a:xfrm>
          <a:prstGeom prst="rect">
            <a:avLst/>
          </a:prstGeom>
          <a:noFill/>
          <a:ln>
            <a:noFill/>
          </a:ln>
          <a:effectLst>
            <a:glow rad="385738">
              <a:schemeClr val="accent1">
                <a:alpha val="40000"/>
              </a:schemeClr>
            </a:glow>
          </a:effectLst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650" y="2997400"/>
            <a:ext cx="1689400" cy="1974374"/>
          </a:xfrm>
          <a:prstGeom prst="rect">
            <a:avLst/>
          </a:prstGeom>
          <a:noFill/>
          <a:ln>
            <a:noFill/>
          </a:ln>
          <a:effectLst>
            <a:glow rad="385738">
              <a:schemeClr val="accent1">
                <a:alpha val="40000"/>
              </a:schemeClr>
            </a:glow>
          </a:effectLst>
        </p:spPr>
      </p:pic>
      <p:pic>
        <p:nvPicPr>
          <p:cNvPr id="137" name="Google Shape;1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7575" y="2997400"/>
            <a:ext cx="2783701" cy="1974374"/>
          </a:xfrm>
          <a:prstGeom prst="rect">
            <a:avLst/>
          </a:prstGeom>
          <a:noFill/>
          <a:ln>
            <a:noFill/>
          </a:ln>
          <a:effectLst>
            <a:glow rad="385738">
              <a:schemeClr val="accent1">
                <a:alpha val="40000"/>
              </a:schemeClr>
            </a:glow>
          </a:effectLst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6">
            <a:alphaModFix/>
          </a:blip>
          <a:srcRect t="7467" r="7646"/>
          <a:stretch/>
        </p:blipFill>
        <p:spPr>
          <a:xfrm>
            <a:off x="5487575" y="940200"/>
            <a:ext cx="2783700" cy="1826700"/>
          </a:xfrm>
          <a:prstGeom prst="rect">
            <a:avLst/>
          </a:prstGeom>
          <a:noFill/>
          <a:ln>
            <a:noFill/>
          </a:ln>
          <a:effectLst>
            <a:glow rad="385738">
              <a:schemeClr val="accent1">
                <a:alpha val="40000"/>
              </a:schemeClr>
            </a:glo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20A290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427</Words>
  <Application>Microsoft Macintosh PowerPoint</Application>
  <PresentationFormat>On-screen Show (16:9)</PresentationFormat>
  <Paragraphs>67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Lato</vt:lpstr>
      <vt:lpstr>Times New Roman</vt:lpstr>
      <vt:lpstr>Raleway</vt:lpstr>
      <vt:lpstr>Söhne</vt:lpstr>
      <vt:lpstr>Streamline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Tanmay Anil Rathi</cp:lastModifiedBy>
  <cp:revision>6</cp:revision>
  <dcterms:modified xsi:type="dcterms:W3CDTF">2023-12-16T03:11:52Z</dcterms:modified>
</cp:coreProperties>
</file>